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7915CB-0B96-4DB2-A5D3-1E39DC1FE3A7}">
  <a:tblStyle styleId="{5A7915CB-0B96-4DB2-A5D3-1E39DC1FE3A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411"/>
              </a:schemeClr>
            </a:solidFill>
            <a:ln>
              <a:noFill/>
            </a:ln>
          </p:spPr>
        </p:sp>
        <p:cxnSp>
          <p:nvCxnSpPr>
            <p:cNvPr id="25" name="Google Shape;25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294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1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411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294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1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411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0.png"/><Relationship Id="rId5" Type="http://schemas.openxmlformats.org/officeDocument/2006/relationships/image" Target="../media/image5.jpg"/><Relationship Id="rId1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2.jp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ctrTitle"/>
          </p:nvPr>
        </p:nvSpPr>
        <p:spPr>
          <a:xfrm>
            <a:off x="1036551" y="2395657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 dirty="0"/>
              <a:t>Bird is the Word</a:t>
            </a:r>
            <a:endParaRPr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036551" y="4041956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Kevin Phillips, Jarod Hoffman, Jill Cowan</a:t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0200" y="2395657"/>
            <a:ext cx="1061574" cy="10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 amt="21000"/>
          </a:blip>
          <a:srcRect/>
          <a:stretch/>
        </p:blipFill>
        <p:spPr>
          <a:xfrm>
            <a:off x="441909" y="1930401"/>
            <a:ext cx="9632756" cy="4110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Lessons Learned:</a:t>
            </a:r>
            <a:br>
              <a:rPr lang="en-US"/>
            </a:br>
            <a:r>
              <a:rPr lang="en-US"/>
              <a:t>	Storage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441909" y="2153038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2400"/>
              <a:t>Image recognition requires photos and lots of them</a:t>
            </a:r>
            <a:endParaRPr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2000"/>
              <a:t>Storage solution – Google Drive 15GB free storage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2800"/>
              <a:t>Image recognition models can get large</a:t>
            </a:r>
            <a:endParaRPr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2000"/>
              <a:t>Ours ended up being around 9MB</a:t>
            </a:r>
            <a:endParaRPr/>
          </a:p>
        </p:txBody>
      </p:sp>
      <p:pic>
        <p:nvPicPr>
          <p:cNvPr id="1026" name="Picture 2" descr="Image result for disk array photo">
            <a:extLst>
              <a:ext uri="{FF2B5EF4-FFF2-40B4-BE49-F238E27FC236}">
                <a16:creationId xmlns:a16="http://schemas.microsoft.com/office/drawing/2014/main" id="{4594E785-A52D-48E2-A345-D05336F8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116" y="824189"/>
            <a:ext cx="3045947" cy="171334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849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Lessons Learned:</a:t>
            </a:r>
            <a:br>
              <a:rPr lang="en-US"/>
            </a:br>
            <a:r>
              <a:rPr lang="en-US"/>
              <a:t>	Training Tricks</a:t>
            </a: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In most cases, people assume a model must be trained with a huge amount of data; however, using Keras image recognition, there are a number of tricks that allow you to train with a small data set</a:t>
            </a:r>
            <a:endParaRPr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ImageDataGenerator – Allows the model to “see” the image in different ways, effectively making a single image appear as multiple images based on rotation, shifts, and other options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Image Size – This is your scaling parameter. The larger you go, the more pixels you train for the model</a:t>
            </a:r>
            <a:endParaRPr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Too big can lead to very large saved models and increases model creation time</a:t>
            </a:r>
            <a:endParaRPr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Too small and your model will not be able to differentiate between the images</a:t>
            </a:r>
            <a:endParaRPr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We used 150x150.  VGG16 uses 224x224</a:t>
            </a:r>
            <a:endParaRPr/>
          </a:p>
          <a:p>
            <a:pPr marL="914400" lvl="1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6514" y="769837"/>
            <a:ext cx="1573577" cy="148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8091" y="1839339"/>
            <a:ext cx="1524000" cy="143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 dirty="0"/>
              <a:t>Lessons Learned:</a:t>
            </a:r>
            <a:br>
              <a:rPr lang="en-US" dirty="0"/>
            </a:br>
            <a:r>
              <a:rPr lang="en-US" dirty="0"/>
              <a:t>	Model Building Challenges</a:t>
            </a:r>
            <a:endParaRPr dirty="0"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1797666" y="2046136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1665" dirty="0"/>
              <a:t>Bird size is not readily apparent from a photo</a:t>
            </a:r>
            <a:endParaRPr dirty="0"/>
          </a:p>
          <a:p>
            <a:pPr marL="914400" lvl="1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1480" dirty="0"/>
              <a:t>Size of a bird is one of the most important factors differentiating bird species</a:t>
            </a:r>
            <a:endParaRPr dirty="0"/>
          </a:p>
          <a:p>
            <a:pPr marL="457200" lvl="0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1665" dirty="0"/>
              <a:t>Even shape is not readily apparent from many photos, birds use their colors to camouflage themselves and this can trick image recognition</a:t>
            </a:r>
            <a:endParaRPr dirty="0"/>
          </a:p>
          <a:p>
            <a:pPr marL="457200" lvl="0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1665" dirty="0"/>
              <a:t>Time to train models</a:t>
            </a:r>
            <a:endParaRPr dirty="0"/>
          </a:p>
          <a:p>
            <a:pPr marL="914400" lvl="1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1480" dirty="0"/>
              <a:t>Our models took 6-36 hours to build</a:t>
            </a:r>
            <a:endParaRPr dirty="0"/>
          </a:p>
          <a:p>
            <a:pPr marL="457200" lvl="0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1665" dirty="0"/>
              <a:t>Image modeling requires good graphics cards</a:t>
            </a:r>
            <a:endParaRPr dirty="0"/>
          </a:p>
          <a:p>
            <a:pPr marL="914400" lvl="1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1480" dirty="0"/>
              <a:t>Our most accurate model stabilized at 4.5% validation accuracy, run on a desktop with GeForce GTX 1070.</a:t>
            </a:r>
            <a:endParaRPr dirty="0"/>
          </a:p>
          <a:p>
            <a:pPr marL="914400" lvl="1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1480" dirty="0"/>
              <a:t>The same code run on a laptop stabilized at 0% validation accuracy, GeForce GTX 960M</a:t>
            </a:r>
            <a:endParaRPr dirty="0"/>
          </a:p>
          <a:p>
            <a:pPr marL="457200" lvl="0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1665" dirty="0"/>
              <a:t>The large number of categories, combined with the small number of differentiating factors between them and the small sample size, were the primary contributors to the low accuracy rate</a:t>
            </a:r>
            <a:endParaRPr dirty="0"/>
          </a:p>
          <a:p>
            <a:pPr marL="457200" lvl="0" indent="-33432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endParaRPr sz="1665" dirty="0"/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818" y="1892561"/>
            <a:ext cx="1352550" cy="10668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233" name="Google Shape;23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831" y="2737223"/>
            <a:ext cx="1333500" cy="103822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5">
            <a:alphaModFix/>
          </a:blip>
          <a:srcRect b="1758"/>
          <a:stretch/>
        </p:blipFill>
        <p:spPr>
          <a:xfrm>
            <a:off x="10335525" y="3016400"/>
            <a:ext cx="1266825" cy="10668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Lessons Learned:</a:t>
            </a:r>
            <a:br>
              <a:rPr lang="en-US"/>
            </a:br>
            <a:r>
              <a:rPr lang="en-US"/>
              <a:t>	Prebuilt Model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602329" y="2045494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1665" dirty="0"/>
              <a:t>There are a number of image recognition prebuilt models</a:t>
            </a:r>
            <a:endParaRPr dirty="0"/>
          </a:p>
          <a:p>
            <a:pPr marL="914400" lvl="1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1480" dirty="0"/>
              <a:t>Pro’s</a:t>
            </a:r>
            <a:endParaRPr dirty="0"/>
          </a:p>
          <a:p>
            <a:pPr marL="1371600" lvl="2" indent="-320039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■"/>
            </a:pPr>
            <a:r>
              <a:rPr lang="en-US" sz="1295" dirty="0"/>
              <a:t>These models are typically very accurate and overcome the training hurdles</a:t>
            </a:r>
            <a:endParaRPr dirty="0"/>
          </a:p>
          <a:p>
            <a:pPr marL="1828800" lvl="3" indent="-320039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1110" dirty="0"/>
              <a:t>Time, compute power, finding/storing source images, high end graphics cards</a:t>
            </a:r>
            <a:endParaRPr dirty="0"/>
          </a:p>
          <a:p>
            <a:pPr marL="914400" lvl="1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1480" dirty="0"/>
              <a:t>Con’s</a:t>
            </a:r>
            <a:endParaRPr dirty="0"/>
          </a:p>
          <a:p>
            <a:pPr marL="1371600" lvl="2" indent="-320039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■"/>
            </a:pPr>
            <a:r>
              <a:rPr lang="en-US" sz="1295" dirty="0"/>
              <a:t>These models may not have all your categories (in our case, bird names) and may require training augmentation</a:t>
            </a:r>
            <a:endParaRPr dirty="0"/>
          </a:p>
          <a:p>
            <a:pPr marL="1371600" lvl="2" indent="-320039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■"/>
            </a:pPr>
            <a:r>
              <a:rPr lang="en-US" sz="1295" dirty="0"/>
              <a:t>Many cost money to use</a:t>
            </a:r>
            <a:endParaRPr dirty="0"/>
          </a:p>
          <a:p>
            <a:pPr marL="457200" lvl="0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 sz="1665" dirty="0"/>
              <a:t>Examples</a:t>
            </a:r>
            <a:endParaRPr dirty="0"/>
          </a:p>
          <a:p>
            <a:pPr marL="914400" lvl="1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1480" dirty="0"/>
              <a:t>VGG16</a:t>
            </a:r>
            <a:endParaRPr dirty="0"/>
          </a:p>
          <a:p>
            <a:pPr marL="1371600" lvl="2" indent="-320039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■"/>
            </a:pPr>
            <a:r>
              <a:rPr lang="en-US" sz="1295" dirty="0"/>
              <a:t>While quoted to have very high accuracy misidentified cardinal as a house finch</a:t>
            </a:r>
            <a:endParaRPr dirty="0"/>
          </a:p>
          <a:p>
            <a:pPr marL="914400" lvl="1" indent="-32004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lang="en-US" sz="1480" dirty="0"/>
              <a:t>Amazon </a:t>
            </a:r>
            <a:r>
              <a:rPr lang="en-US" sz="1480" dirty="0" err="1"/>
              <a:t>SageMaker</a:t>
            </a:r>
            <a:r>
              <a:rPr lang="en-US" sz="1480" dirty="0"/>
              <a:t>, AWS Deep Lens</a:t>
            </a:r>
            <a:endParaRPr dirty="0"/>
          </a:p>
          <a:p>
            <a:pPr marL="1371600" lvl="2" indent="-320039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■"/>
            </a:pPr>
            <a:r>
              <a:rPr lang="en-US" sz="1295" dirty="0"/>
              <a:t>Pay wall to leverage</a:t>
            </a:r>
            <a:endParaRPr dirty="0"/>
          </a:p>
        </p:txBody>
      </p:sp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0663" y="5485409"/>
            <a:ext cx="2058886" cy="137259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6D2A65-62E3-49F1-A4A3-DF72487FD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539" y="4235523"/>
            <a:ext cx="2888673" cy="138415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7C65-F056-4C7F-87CF-AED9EE8D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8EE4F-E71D-4AC5-9D1A-67D31F346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624882"/>
            <a:ext cx="8596668" cy="3880773"/>
          </a:xfrm>
        </p:spPr>
        <p:txBody>
          <a:bodyPr/>
          <a:lstStyle/>
          <a:p>
            <a:r>
              <a:rPr lang="en-US" dirty="0"/>
              <a:t>The website code makes it fairly easy to plug in new models as we improve our model or swap out our model for a pre-trained model</a:t>
            </a:r>
          </a:p>
          <a:p>
            <a:r>
              <a:rPr lang="en-US" dirty="0"/>
              <a:t>The skeleton of the site could be used for other less specific image recognition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B018-581A-4D14-8D02-C48BA0BD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555" y="3014999"/>
            <a:ext cx="2202007" cy="221811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8912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262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4800"/>
              <a:t>Summary</a:t>
            </a:r>
            <a:endParaRPr sz="4800"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5994900" cy="25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Model build</a:t>
            </a: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Application construction</a:t>
            </a: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Lessons learned</a:t>
            </a:r>
            <a:endParaRPr sz="3000"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3421" y="651188"/>
            <a:ext cx="2954175" cy="2788725"/>
          </a:xfrm>
          <a:prstGeom prst="rect">
            <a:avLst/>
          </a:prstGeom>
          <a:noFill/>
          <a:ln>
            <a:noFill/>
          </a:ln>
          <a:effectLst>
            <a:reflection blurRad="76200" stA="50000" endA="295" endPos="92000" dist="63500" dir="5400000" sy="-100000" algn="bl" rotWithShape="0"/>
            <a:softEdge rad="3175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4800" dirty="0"/>
              <a:t>Model Build</a:t>
            </a:r>
            <a:br>
              <a:rPr lang="en-US" sz="4800" dirty="0"/>
            </a:br>
            <a:r>
              <a:rPr lang="en-US" sz="4800" dirty="0"/>
              <a:t>	</a:t>
            </a:r>
            <a:r>
              <a:rPr lang="en-US" dirty="0"/>
              <a:t>Data Source and Technique</a:t>
            </a:r>
            <a:endParaRPr dirty="0"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677275" y="2495424"/>
            <a:ext cx="8596800" cy="3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2775" dirty="0"/>
              <a:t>Caltech-UCSD Birds-200-2011 dataset- 200 categories (classes), 11,788 images</a:t>
            </a:r>
            <a:endParaRPr sz="2775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2775" dirty="0"/>
              <a:t>Used </a:t>
            </a:r>
            <a:r>
              <a:rPr lang="en-US" sz="2775" dirty="0" err="1"/>
              <a:t>Keras</a:t>
            </a:r>
            <a:r>
              <a:rPr lang="en-US" sz="2775" dirty="0"/>
              <a:t> and Convnet (Convolutional Neural Networks) to train a small network from scratch</a:t>
            </a:r>
            <a:endParaRPr sz="2775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2775" dirty="0"/>
              <a:t>Divided </a:t>
            </a:r>
            <a:r>
              <a:rPr lang="en-US" sz="2775"/>
              <a:t>dataset into </a:t>
            </a:r>
            <a:r>
              <a:rPr lang="en-US" sz="2775" dirty="0"/>
              <a:t>Training and Validation sets</a:t>
            </a:r>
            <a:endParaRPr sz="2775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1665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480" dirty="0">
                <a:solidFill>
                  <a:schemeClr val="dk1"/>
                </a:solidFill>
                <a:highlight>
                  <a:srgbClr val="FFFFFF"/>
                </a:highlight>
              </a:rPr>
              <a:t>Wah C., Branson S., </a:t>
            </a:r>
            <a:r>
              <a:rPr lang="en-US" sz="1480" dirty="0" err="1">
                <a:solidFill>
                  <a:schemeClr val="dk1"/>
                </a:solidFill>
                <a:highlight>
                  <a:srgbClr val="FFFFFF"/>
                </a:highlight>
              </a:rPr>
              <a:t>Welinder</a:t>
            </a:r>
            <a:r>
              <a:rPr lang="en-US" sz="1480" dirty="0">
                <a:solidFill>
                  <a:schemeClr val="dk1"/>
                </a:solidFill>
                <a:highlight>
                  <a:srgbClr val="FFFFFF"/>
                </a:highlight>
              </a:rPr>
              <a:t> P., </a:t>
            </a:r>
            <a:r>
              <a:rPr lang="en-US" sz="1480" dirty="0" err="1">
                <a:solidFill>
                  <a:schemeClr val="dk1"/>
                </a:solidFill>
                <a:highlight>
                  <a:srgbClr val="FFFFFF"/>
                </a:highlight>
              </a:rPr>
              <a:t>Perona</a:t>
            </a:r>
            <a:r>
              <a:rPr lang="en-US" sz="1480" dirty="0">
                <a:solidFill>
                  <a:schemeClr val="dk1"/>
                </a:solidFill>
                <a:highlight>
                  <a:srgbClr val="FFFFFF"/>
                </a:highlight>
              </a:rPr>
              <a:t> P., </a:t>
            </a:r>
            <a:r>
              <a:rPr lang="en-US" sz="1480" dirty="0" err="1">
                <a:solidFill>
                  <a:schemeClr val="dk1"/>
                </a:solidFill>
                <a:highlight>
                  <a:srgbClr val="FFFFFF"/>
                </a:highlight>
              </a:rPr>
              <a:t>Belongie</a:t>
            </a:r>
            <a:r>
              <a:rPr lang="en-US" sz="1480" dirty="0">
                <a:solidFill>
                  <a:schemeClr val="dk1"/>
                </a:solidFill>
                <a:highlight>
                  <a:srgbClr val="FFFFFF"/>
                </a:highlight>
              </a:rPr>
              <a:t> S. “The Caltech-UCSD Birds-200-2011 Dataset.” Computation &amp; Neural Systems Technical Report, CNS-TR-2011-001. </a:t>
            </a:r>
            <a:endParaRPr sz="14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4800" dirty="0"/>
              <a:t>Model Build</a:t>
            </a:r>
            <a:br>
              <a:rPr lang="en-US" sz="4800" dirty="0"/>
            </a:br>
            <a:r>
              <a:rPr lang="en-US" sz="4800" dirty="0"/>
              <a:t>	</a:t>
            </a:r>
            <a:r>
              <a:rPr lang="en-US" dirty="0"/>
              <a:t>Results</a:t>
            </a:r>
            <a:endParaRPr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677263" y="2071010"/>
            <a:ext cx="85968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Model build attempted several times</a:t>
            </a:r>
            <a:endParaRPr sz="30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u="sng" dirty="0"/>
              <a:t>1st attempt</a:t>
            </a:r>
            <a:r>
              <a:rPr lang="en-US" sz="2400" dirty="0"/>
              <a:t>- training set 1000 images, validation set 400 images, 50 epochs,  6 </a:t>
            </a:r>
            <a:r>
              <a:rPr lang="en-US" sz="2400" dirty="0" err="1"/>
              <a:t>hr</a:t>
            </a:r>
            <a:r>
              <a:rPr lang="en-US" sz="2400" dirty="0"/>
              <a:t> runtime</a:t>
            </a:r>
            <a:endParaRPr sz="24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u="sng" dirty="0"/>
              <a:t>2nd attempt</a:t>
            </a:r>
            <a:r>
              <a:rPr lang="en-US" sz="2400" dirty="0"/>
              <a:t>- training set ~6000 images, validation set ~6000 images, 25 epochs,18 </a:t>
            </a:r>
            <a:r>
              <a:rPr lang="en-US" sz="2400" dirty="0" err="1"/>
              <a:t>hr</a:t>
            </a:r>
            <a:r>
              <a:rPr lang="en-US" sz="2400" dirty="0"/>
              <a:t> runtime</a:t>
            </a:r>
            <a:endParaRPr sz="24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u="sng" dirty="0"/>
              <a:t>3rd attempt</a:t>
            </a:r>
            <a:r>
              <a:rPr lang="en-US" sz="2400" dirty="0"/>
              <a:t>- training set 1000 images, validation set 400 images, 50 epochs,  36 </a:t>
            </a:r>
            <a:r>
              <a:rPr lang="en-US" sz="2400" dirty="0" err="1"/>
              <a:t>hr</a:t>
            </a:r>
            <a:r>
              <a:rPr lang="en-US" sz="2400" dirty="0"/>
              <a:t> runtime -adjusted data pre-processing parameters with the hopes of increasing training &amp; validation accuracy</a:t>
            </a:r>
            <a:endParaRPr sz="2400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Best training accuracy achieved was ~30%;  validation accuracy was 4.5%  </a:t>
            </a:r>
            <a:endParaRPr sz="2400" dirty="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2400" dirty="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3203" y="404266"/>
            <a:ext cx="1582615" cy="1526134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16112" y="1270000"/>
            <a:ext cx="1582615" cy="1526134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 dirty="0"/>
              <a:t>VGG16 Pre-trained Model</a:t>
            </a:r>
            <a:endParaRPr sz="4800" dirty="0"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677325" y="1627677"/>
            <a:ext cx="8596800" cy="4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VGG16 is a convolutional neural network consisting of 16-layers of very small ( 3 × 3) convolution filters</a:t>
            </a:r>
            <a:endParaRPr sz="280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Proposed and constructed by Karen Simonyan &amp; Andrew Zisserman at Oxford </a:t>
            </a:r>
            <a:endParaRPr sz="280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model achieves 92.7% top-5 test accuracy in ImageNet; a dataset of over 14 million images belonging to 1000 classes</a:t>
            </a:r>
            <a:endParaRPr sz="280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VGG16 was trained for weeks using 4 NVIDIA Titan Black GPUs</a:t>
            </a:r>
            <a:endParaRPr sz="28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3000">
              <a:solidFill>
                <a:srgbClr val="191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450">
              <a:solidFill>
                <a:srgbClr val="19100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551300" y="255275"/>
            <a:ext cx="9128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800"/>
              <a:t>Our model vs. VGG16 pre-trained model</a:t>
            </a:r>
            <a:endParaRPr sz="3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800"/>
              <a:t>predictions</a:t>
            </a:r>
            <a:endParaRPr sz="3800"/>
          </a:p>
        </p:txBody>
      </p:sp>
      <p:graphicFrame>
        <p:nvGraphicFramePr>
          <p:cNvPr id="178" name="Google Shape;178;p23"/>
          <p:cNvGraphicFramePr/>
          <p:nvPr/>
        </p:nvGraphicFramePr>
        <p:xfrm>
          <a:off x="1221138" y="1500613"/>
          <a:ext cx="7365825" cy="3351825"/>
        </p:xfrm>
        <a:graphic>
          <a:graphicData uri="http://schemas.openxmlformats.org/drawingml/2006/table">
            <a:tbl>
              <a:tblPr>
                <a:noFill/>
                <a:tableStyleId>{5A7915CB-0B96-4DB2-A5D3-1E39DC1FE3A7}</a:tableStyleId>
              </a:tblPr>
              <a:tblGrid>
                <a:gridCol w="245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Bird</a:t>
                      </a:r>
                      <a:endParaRPr sz="18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Our model</a:t>
                      </a:r>
                      <a:endParaRPr sz="18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VGG16</a:t>
                      </a:r>
                      <a:endParaRPr sz="18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Cardinal</a:t>
                      </a:r>
                      <a:endParaRPr sz="14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</a:t>
                      </a:r>
                      <a:endParaRPr sz="14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BlueJay</a:t>
                      </a:r>
                      <a:endParaRPr sz="14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Scissor-tailed flycatcher</a:t>
                      </a:r>
                      <a:endParaRPr sz="14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Yes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Hummingbird</a:t>
                      </a:r>
                      <a:endParaRPr sz="14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Mallard</a:t>
                      </a:r>
                      <a:endParaRPr sz="14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House Sparrow</a:t>
                      </a:r>
                      <a:endParaRPr sz="1400" u="none" strike="noStrike" cap="non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7015" y="5004852"/>
            <a:ext cx="1577415" cy="147113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9320" y="5004850"/>
            <a:ext cx="1597495" cy="1471139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125" y="5004850"/>
            <a:ext cx="1737370" cy="147113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2" name="Google Shape;182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00053" y="5004850"/>
            <a:ext cx="2010701" cy="1471139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96024" y="5004852"/>
            <a:ext cx="1885026" cy="1471139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7506" y="5737899"/>
            <a:ext cx="1002434" cy="87412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53825" y="5737899"/>
            <a:ext cx="1002434" cy="87412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91439" y="5737899"/>
            <a:ext cx="1002434" cy="87412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57478" y="5737899"/>
            <a:ext cx="1163019" cy="87412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887181" y="5737897"/>
            <a:ext cx="1163019" cy="87412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89" name="Google Shape;189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93975" y="5004850"/>
            <a:ext cx="1795450" cy="147115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15" name="Google Shape;189;p23">
            <a:extLst>
              <a:ext uri="{FF2B5EF4-FFF2-40B4-BE49-F238E27FC236}">
                <a16:creationId xmlns:a16="http://schemas.microsoft.com/office/drawing/2014/main" id="{F5C13601-7FDF-40C0-841A-B941546CE0C3}"/>
              </a:ext>
            </a:extLst>
          </p:cNvPr>
          <p:cNvPicPr preferRelativeResize="0"/>
          <p:nvPr/>
        </p:nvPicPr>
        <p:blipFill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3387" y="5737896"/>
            <a:ext cx="1098438" cy="89050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4800"/>
              <a:t>Application Construction</a:t>
            </a:r>
            <a:endParaRPr sz="4800"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>
            <a:off x="677271" y="2195564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User inputs image</a:t>
            </a: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Image prediction with model</a:t>
            </a: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Output image class name</a:t>
            </a: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Scrape wikipedia for bird facts</a:t>
            </a: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Display bird facts for user</a:t>
            </a:r>
            <a:endParaRPr sz="3000"/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2789" y="1930392"/>
            <a:ext cx="3432717" cy="349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4800"/>
              <a:t>Application Construction</a:t>
            </a:r>
            <a:br>
              <a:rPr lang="en-US" sz="4800"/>
            </a:br>
            <a:r>
              <a:rPr lang="en-US" sz="4800"/>
              <a:t>	Loading the user image</a:t>
            </a:r>
            <a:endParaRPr sz="4800"/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1"/>
          </p:nvPr>
        </p:nvSpPr>
        <p:spPr>
          <a:xfrm>
            <a:off x="731700" y="2737475"/>
            <a:ext cx="9408300" cy="3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User selects an image</a:t>
            </a:r>
            <a:endParaRPr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Image is uploaded to flask</a:t>
            </a: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Image is run through the model</a:t>
            </a: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The model output is then used to scrape wikipedia</a:t>
            </a: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636" y="369361"/>
            <a:ext cx="3380509" cy="2252264"/>
          </a:xfrm>
          <a:prstGeom prst="rect">
            <a:avLst/>
          </a:prstGeom>
          <a:noFill/>
          <a:ln>
            <a:noFill/>
          </a:ln>
          <a:effectLst>
            <a:softEdge rad="1524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4800"/>
              <a:t>DEMO</a:t>
            </a:r>
            <a:endParaRPr sz="4800"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000" y="1817750"/>
            <a:ext cx="3502326" cy="3502326"/>
          </a:xfrm>
          <a:prstGeom prst="rect">
            <a:avLst/>
          </a:prstGeom>
          <a:noFill/>
          <a:ln>
            <a:noFill/>
          </a:ln>
          <a:effectLst>
            <a:softEdge rad="190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760</Words>
  <Application>Microsoft Office PowerPoint</Application>
  <PresentationFormat>Widescreen</PresentationFormat>
  <Paragraphs>98</Paragraphs>
  <Slides>14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Lora</vt:lpstr>
      <vt:lpstr>Noto Sans Symbols</vt:lpstr>
      <vt:lpstr>Trebuchet MS</vt:lpstr>
      <vt:lpstr>Facet</vt:lpstr>
      <vt:lpstr>Bird is the Word</vt:lpstr>
      <vt:lpstr>Summary</vt:lpstr>
      <vt:lpstr>Model Build  Data Source and Technique</vt:lpstr>
      <vt:lpstr>Model Build  Results</vt:lpstr>
      <vt:lpstr>VGG16 Pre-trained Model</vt:lpstr>
      <vt:lpstr>Our model vs. VGG16 pre-trained model predictions</vt:lpstr>
      <vt:lpstr>Application Construction</vt:lpstr>
      <vt:lpstr>Application Construction  Loading the user image</vt:lpstr>
      <vt:lpstr>DEMO</vt:lpstr>
      <vt:lpstr>Lessons Learned:  Storage</vt:lpstr>
      <vt:lpstr>Lessons Learned:  Training Tricks</vt:lpstr>
      <vt:lpstr>Lessons Learned:  Model Building Challenges</vt:lpstr>
      <vt:lpstr>Lessons Learned:  Prebuilt Model</vt:lpstr>
      <vt:lpstr>Where do we go from 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Bird is the Word</dc:title>
  <dc:creator>Kevin Phillips</dc:creator>
  <cp:lastModifiedBy>Jarod</cp:lastModifiedBy>
  <cp:revision>6</cp:revision>
  <dcterms:modified xsi:type="dcterms:W3CDTF">2019-05-09T22:36:07Z</dcterms:modified>
</cp:coreProperties>
</file>